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Fundamentals</a:t>
            </a:r>
          </a:p>
          <a:p>
            <a:r>
              <a:rPr lang="en-US" dirty="0" smtClean="0"/>
              <a:t>Anurag </a:t>
            </a:r>
            <a:r>
              <a:rPr lang="en-US" dirty="0" err="1" smtClean="0"/>
              <a:t>srivastava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2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option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65275" y="2593075"/>
            <a:ext cx="8325135" cy="3837294"/>
            <a:chOff x="1965275" y="2593075"/>
            <a:chExt cx="8325135" cy="38372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574" t="25661" r="77836" b="49451"/>
            <a:stretch/>
          </p:blipFill>
          <p:spPr>
            <a:xfrm>
              <a:off x="1965276" y="2593075"/>
              <a:ext cx="2388359" cy="170597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3284" t="29642" r="41567" b="54032"/>
            <a:stretch/>
          </p:blipFill>
          <p:spPr>
            <a:xfrm>
              <a:off x="6005013" y="2886501"/>
              <a:ext cx="4285397" cy="11191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3955" t="55923" r="41679" b="27950"/>
            <a:stretch/>
          </p:blipFill>
          <p:spPr>
            <a:xfrm>
              <a:off x="6052780" y="5016688"/>
              <a:ext cx="4189864" cy="11054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574" t="52108" r="77836" b="22772"/>
            <a:stretch/>
          </p:blipFill>
          <p:spPr>
            <a:xfrm>
              <a:off x="1965275" y="4708477"/>
              <a:ext cx="2388359" cy="1721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14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if it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1" t="24265" r="36082" b="49055"/>
          <a:stretch/>
        </p:blipFill>
        <p:spPr>
          <a:xfrm>
            <a:off x="2142698" y="2415654"/>
            <a:ext cx="7574508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91" t="51908" r="36082" b="21777"/>
          <a:stretch/>
        </p:blipFill>
        <p:spPr>
          <a:xfrm>
            <a:off x="2142698" y="4831308"/>
            <a:ext cx="7574508" cy="1803778"/>
          </a:xfrm>
          <a:prstGeom prst="rect">
            <a:avLst/>
          </a:prstGeom>
        </p:spPr>
      </p:pic>
      <p:pic>
        <p:nvPicPr>
          <p:cNvPr id="3074" name="Picture 2" descr="Image result for 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067" y="5514113"/>
            <a:ext cx="1175565" cy="117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4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Yay! Our first Image Recognition Classifier!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79" t="35018" r="67873" b="36113"/>
          <a:stretch/>
        </p:blipFill>
        <p:spPr>
          <a:xfrm>
            <a:off x="2593074" y="3138985"/>
            <a:ext cx="1883392" cy="1978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130" t="50050" r="43918" b="42385"/>
          <a:stretch/>
        </p:blipFill>
        <p:spPr>
          <a:xfrm>
            <a:off x="7601801" y="4367284"/>
            <a:ext cx="2554405" cy="518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5130" t="41090" r="43918" b="50548"/>
          <a:stretch/>
        </p:blipFill>
        <p:spPr>
          <a:xfrm>
            <a:off x="7601801" y="3248167"/>
            <a:ext cx="2554405" cy="57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our rule generalized? Robust?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39" t="24665" r="77120" b="49054"/>
          <a:stretch/>
        </p:blipFill>
        <p:spPr>
          <a:xfrm>
            <a:off x="1755230" y="2402006"/>
            <a:ext cx="2516519" cy="1801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87" t="51942" r="77252" b="21777"/>
          <a:stretch/>
        </p:blipFill>
        <p:spPr>
          <a:xfrm>
            <a:off x="1790598" y="4531055"/>
            <a:ext cx="2445781" cy="1801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287" t="28050" r="41900" b="56420"/>
          <a:stretch/>
        </p:blipFill>
        <p:spPr>
          <a:xfrm>
            <a:off x="5076966" y="2538483"/>
            <a:ext cx="4244454" cy="106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163" t="57018" r="42366" b="29841"/>
          <a:stretch/>
        </p:blipFill>
        <p:spPr>
          <a:xfrm>
            <a:off x="5158852" y="4790364"/>
            <a:ext cx="4080682" cy="900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8101" t="33624" r="35746" b="57815"/>
          <a:stretch/>
        </p:blipFill>
        <p:spPr>
          <a:xfrm>
            <a:off x="9464887" y="2906973"/>
            <a:ext cx="750293" cy="586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7765" t="62096" r="36302" b="31732"/>
          <a:stretch/>
        </p:blipFill>
        <p:spPr>
          <a:xfrm>
            <a:off x="9491849" y="5131557"/>
            <a:ext cx="723331" cy="423080"/>
          </a:xfrm>
          <a:prstGeom prst="rect">
            <a:avLst/>
          </a:prstGeom>
        </p:spPr>
      </p:pic>
      <p:pic>
        <p:nvPicPr>
          <p:cNvPr id="10" name="Picture 2" descr="Image result for 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067" y="5514113"/>
            <a:ext cx="1175565" cy="117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7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224" t="33425" r="67738" b="36909"/>
          <a:stretch/>
        </p:blipFill>
        <p:spPr>
          <a:xfrm>
            <a:off x="2751743" y="2606722"/>
            <a:ext cx="3089500" cy="302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122" t="37843" r="44030" b="36908"/>
          <a:stretch/>
        </p:blipFill>
        <p:spPr>
          <a:xfrm>
            <a:off x="7629099" y="3057099"/>
            <a:ext cx="2511189" cy="25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the computer 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57" t="32031" r="39888" b="28348"/>
          <a:stretch/>
        </p:blipFill>
        <p:spPr>
          <a:xfrm>
            <a:off x="641444" y="2483893"/>
            <a:ext cx="10304059" cy="425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57" t="32230" r="39776" b="29144"/>
          <a:stretch/>
        </p:blipFill>
        <p:spPr>
          <a:xfrm>
            <a:off x="641444" y="2489733"/>
            <a:ext cx="10577014" cy="4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8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Reality, its not a Simple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57" t="32230" r="39664" b="28945"/>
          <a:stretch/>
        </p:blipFill>
        <p:spPr>
          <a:xfrm>
            <a:off x="532263" y="2429301"/>
            <a:ext cx="10501072" cy="423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381" t="31832" r="39888" b="29144"/>
          <a:stretch/>
        </p:blipFill>
        <p:spPr>
          <a:xfrm>
            <a:off x="532263" y="2429301"/>
            <a:ext cx="10501072" cy="4287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268" t="32230" r="40224" b="29941"/>
          <a:stretch/>
        </p:blipFill>
        <p:spPr>
          <a:xfrm>
            <a:off x="486132" y="2477067"/>
            <a:ext cx="10547203" cy="4192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157" t="32628" r="40112" b="29343"/>
          <a:stretch/>
        </p:blipFill>
        <p:spPr>
          <a:xfrm>
            <a:off x="363710" y="2416923"/>
            <a:ext cx="10838178" cy="4312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156" t="32230" r="39776" b="28746"/>
          <a:stretch/>
        </p:blipFill>
        <p:spPr>
          <a:xfrm>
            <a:off x="363710" y="2260185"/>
            <a:ext cx="11259404" cy="4569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6269" t="32230" r="40000" b="29344"/>
          <a:stretch/>
        </p:blipFill>
        <p:spPr>
          <a:xfrm>
            <a:off x="363710" y="2283452"/>
            <a:ext cx="11305535" cy="4545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6380" t="32230" r="40224" b="29542"/>
          <a:stretch/>
        </p:blipFill>
        <p:spPr>
          <a:xfrm>
            <a:off x="402438" y="2283452"/>
            <a:ext cx="11220676" cy="4516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6156" t="32031" r="39776" b="29343"/>
          <a:stretch/>
        </p:blipFill>
        <p:spPr>
          <a:xfrm>
            <a:off x="317579" y="2311549"/>
            <a:ext cx="11305535" cy="454093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7083188" y="3261815"/>
            <a:ext cx="1433015" cy="144666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6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Again, not a Simple World!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68" t="31832" r="39888" b="29343"/>
          <a:stretch/>
        </p:blipFill>
        <p:spPr>
          <a:xfrm>
            <a:off x="791571" y="2429302"/>
            <a:ext cx="10003808" cy="40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to the rescue!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58" t="30637" r="34627" b="24166"/>
          <a:stretch/>
        </p:blipFill>
        <p:spPr>
          <a:xfrm>
            <a:off x="286602" y="2233306"/>
            <a:ext cx="11286699" cy="4624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47" t="30836" r="34515" b="24963"/>
          <a:stretch/>
        </p:blipFill>
        <p:spPr>
          <a:xfrm>
            <a:off x="247089" y="2233306"/>
            <a:ext cx="11326212" cy="4522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470" t="31235" r="35299" b="25361"/>
          <a:stretch/>
        </p:blipFill>
        <p:spPr>
          <a:xfrm>
            <a:off x="286602" y="2246954"/>
            <a:ext cx="11150222" cy="4443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247" t="30836" r="34963" b="25162"/>
          <a:stretch/>
        </p:blipFill>
        <p:spPr>
          <a:xfrm>
            <a:off x="300248" y="2231329"/>
            <a:ext cx="11232109" cy="4496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470" t="31035" r="35299" b="25162"/>
          <a:stretch/>
        </p:blipFill>
        <p:spPr>
          <a:xfrm>
            <a:off x="313898" y="2251934"/>
            <a:ext cx="11150222" cy="4484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358" t="31235" r="35186" b="25162"/>
          <a:stretch/>
        </p:blipFill>
        <p:spPr>
          <a:xfrm>
            <a:off x="245659" y="2291107"/>
            <a:ext cx="11204813" cy="4469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3469" t="31235" r="35411" b="25361"/>
          <a:stretch/>
        </p:blipFill>
        <p:spPr>
          <a:xfrm>
            <a:off x="300254" y="2307547"/>
            <a:ext cx="11122922" cy="44410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3582" t="31458" r="35299" b="25336"/>
          <a:stretch/>
        </p:blipFill>
        <p:spPr>
          <a:xfrm>
            <a:off x="327546" y="2329288"/>
            <a:ext cx="11068334" cy="43989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3694" t="31035" r="35522" b="25759"/>
          <a:stretch/>
        </p:blipFill>
        <p:spPr>
          <a:xfrm>
            <a:off x="388960" y="2307546"/>
            <a:ext cx="11006919" cy="43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3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Slightly More Complex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5" t="38203" r="81530" b="35117"/>
          <a:stretch/>
        </p:blipFill>
        <p:spPr>
          <a:xfrm>
            <a:off x="955342" y="2961564"/>
            <a:ext cx="1856095" cy="2926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95" t="38203" r="57480" b="35117"/>
          <a:stretch/>
        </p:blipFill>
        <p:spPr>
          <a:xfrm>
            <a:off x="4566667" y="3058509"/>
            <a:ext cx="2871361" cy="2829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993" t="38203" r="41343" b="35117"/>
          <a:stretch/>
        </p:blipFill>
        <p:spPr>
          <a:xfrm>
            <a:off x="9193258" y="2756846"/>
            <a:ext cx="2078655" cy="32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computer identify an image?</a:t>
            </a:r>
            <a:endParaRPr lang="en-US" dirty="0"/>
          </a:p>
        </p:txBody>
      </p:sp>
      <p:pic>
        <p:nvPicPr>
          <p:cNvPr id="1026" name="Picture 2" descr="Image result for computer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3" y="2538212"/>
            <a:ext cx="4107333" cy="382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2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20" t="26058" r="46044" b="29542"/>
          <a:stretch/>
        </p:blipFill>
        <p:spPr>
          <a:xfrm>
            <a:off x="4907863" y="2511189"/>
            <a:ext cx="6337893" cy="41815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17798" t="47959" r="56568" b="27751"/>
          <a:stretch/>
        </p:blipFill>
        <p:spPr>
          <a:xfrm>
            <a:off x="136477" y="2811440"/>
            <a:ext cx="3125337" cy="16650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54067" t="47959" r="23657" b="27751"/>
          <a:stretch/>
        </p:blipFill>
        <p:spPr>
          <a:xfrm>
            <a:off x="504967" y="4915841"/>
            <a:ext cx="2715903" cy="16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higher complexity</a:t>
            </a:r>
          </a:p>
          <a:p>
            <a:r>
              <a:rPr lang="en-US" dirty="0" smtClean="0"/>
              <a:t>More computation difficulty</a:t>
            </a:r>
          </a:p>
          <a:p>
            <a:r>
              <a:rPr lang="en-US" dirty="0" smtClean="0"/>
              <a:t>Simpler the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Knowledge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038" t="34022" r="52425" b="52439"/>
          <a:stretch/>
        </p:blipFill>
        <p:spPr>
          <a:xfrm>
            <a:off x="982637" y="2649108"/>
            <a:ext cx="4981435" cy="1376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038" t="53136" r="52425" b="33325"/>
          <a:stretch/>
        </p:blipFill>
        <p:spPr>
          <a:xfrm>
            <a:off x="5658716" y="4994566"/>
            <a:ext cx="4993740" cy="13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3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Similarly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83" t="30835" r="63507" b="56223"/>
          <a:stretch/>
        </p:blipFill>
        <p:spPr>
          <a:xfrm>
            <a:off x="117141" y="2375687"/>
            <a:ext cx="5234429" cy="1350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83" t="57018" r="63507" b="30837"/>
          <a:stretch/>
        </p:blipFill>
        <p:spPr>
          <a:xfrm>
            <a:off x="6727790" y="3724857"/>
            <a:ext cx="5177607" cy="1253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83" t="69793" r="63507" b="18393"/>
          <a:stretch/>
        </p:blipFill>
        <p:spPr>
          <a:xfrm>
            <a:off x="152353" y="5238592"/>
            <a:ext cx="5213446" cy="1227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283" t="43478" r="63507" b="43580"/>
          <a:stretch/>
        </p:blipFill>
        <p:spPr>
          <a:xfrm>
            <a:off x="138705" y="3724857"/>
            <a:ext cx="5396955" cy="1392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9019" t="43478" r="63507" b="43580"/>
          <a:stretch/>
        </p:blipFill>
        <p:spPr>
          <a:xfrm>
            <a:off x="3986787" y="3785689"/>
            <a:ext cx="1429959" cy="13920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65799" y="3425588"/>
            <a:ext cx="325317" cy="1813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39" y="2219325"/>
            <a:ext cx="9525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Action!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02" t="21877" r="37426" b="30338"/>
          <a:stretch/>
        </p:blipFill>
        <p:spPr>
          <a:xfrm>
            <a:off x="1154954" y="2251880"/>
            <a:ext cx="9512489" cy="4415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13" t="22076" r="37426" b="30538"/>
          <a:stretch/>
        </p:blipFill>
        <p:spPr>
          <a:xfrm>
            <a:off x="1088149" y="2251880"/>
            <a:ext cx="9646097" cy="4449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813" t="21877" r="37314" b="30736"/>
          <a:stretch/>
        </p:blipFill>
        <p:spPr>
          <a:xfrm>
            <a:off x="1088148" y="2218564"/>
            <a:ext cx="9646097" cy="4440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701" t="22076" r="37315" b="30538"/>
          <a:stretch/>
        </p:blipFill>
        <p:spPr>
          <a:xfrm>
            <a:off x="1088147" y="2251880"/>
            <a:ext cx="9646098" cy="4431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149" t="21877" r="37314" b="30736"/>
          <a:stretch/>
        </p:blipFill>
        <p:spPr>
          <a:xfrm>
            <a:off x="1088146" y="2234635"/>
            <a:ext cx="9646099" cy="4466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037" t="22076" r="37314" b="30339"/>
          <a:stretch/>
        </p:blipFill>
        <p:spPr>
          <a:xfrm>
            <a:off x="991179" y="2251880"/>
            <a:ext cx="9676264" cy="4490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5150" t="22076" r="37426" b="30538"/>
          <a:stretch/>
        </p:blipFill>
        <p:spPr>
          <a:xfrm>
            <a:off x="991177" y="2251813"/>
            <a:ext cx="9676265" cy="44891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5150" t="22275" r="37537" b="30737"/>
          <a:stretch/>
        </p:blipFill>
        <p:spPr>
          <a:xfrm>
            <a:off x="991176" y="2250392"/>
            <a:ext cx="9676266" cy="4460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4814" t="22275" r="37537" b="30339"/>
          <a:stretch/>
        </p:blipFill>
        <p:spPr>
          <a:xfrm>
            <a:off x="924373" y="2271691"/>
            <a:ext cx="9743069" cy="4502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l="4926" t="22076" r="37425" b="30737"/>
          <a:stretch/>
        </p:blipFill>
        <p:spPr>
          <a:xfrm>
            <a:off x="924372" y="2233484"/>
            <a:ext cx="9743070" cy="44837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/>
          <a:srcRect l="5037" t="21877" r="37537" b="30338"/>
          <a:stretch/>
        </p:blipFill>
        <p:spPr>
          <a:xfrm>
            <a:off x="924371" y="2243750"/>
            <a:ext cx="9692150" cy="4534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5037" t="22275" r="37537" b="30737"/>
          <a:stretch/>
        </p:blipFill>
        <p:spPr>
          <a:xfrm>
            <a:off x="924369" y="2267915"/>
            <a:ext cx="9692151" cy="44587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/>
          <a:srcRect l="5037" t="22275" r="37426" b="30538"/>
          <a:stretch/>
        </p:blipFill>
        <p:spPr>
          <a:xfrm>
            <a:off x="857566" y="2271691"/>
            <a:ext cx="9758954" cy="44997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l="5150" t="22076" r="37537" b="30538"/>
          <a:stretch/>
        </p:blipFill>
        <p:spPr>
          <a:xfrm>
            <a:off x="873448" y="2271690"/>
            <a:ext cx="9743072" cy="45290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6"/>
          <a:srcRect l="5037" t="22076" r="37537" b="30538"/>
          <a:stretch/>
        </p:blipFill>
        <p:spPr>
          <a:xfrm>
            <a:off x="857564" y="2247521"/>
            <a:ext cx="9758955" cy="45275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/>
          <a:srcRect l="4813" t="22076" r="37426" b="30339"/>
          <a:stretch/>
        </p:blipFill>
        <p:spPr>
          <a:xfrm>
            <a:off x="873446" y="2271689"/>
            <a:ext cx="9743073" cy="45127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8"/>
          <a:srcRect l="5038" t="22076" r="37761" b="30737"/>
          <a:stretch/>
        </p:blipFill>
        <p:spPr>
          <a:xfrm>
            <a:off x="924367" y="2267913"/>
            <a:ext cx="9692152" cy="44951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9"/>
          <a:srcRect l="16231" t="69661" r="69664" b="25537"/>
          <a:stretch/>
        </p:blipFill>
        <p:spPr>
          <a:xfrm>
            <a:off x="3125336" y="6453795"/>
            <a:ext cx="1719619" cy="3291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9"/>
          <a:srcRect l="38377" t="69661" r="51194" b="24973"/>
          <a:stretch/>
        </p:blipFill>
        <p:spPr>
          <a:xfrm>
            <a:off x="6673202" y="6468736"/>
            <a:ext cx="1271515" cy="3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Superimpose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27" t="39000" r="62569" b="37307"/>
          <a:stretch/>
        </p:blipFill>
        <p:spPr>
          <a:xfrm>
            <a:off x="978548" y="3316404"/>
            <a:ext cx="3661210" cy="2402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675" t="39000" r="49199" b="37307"/>
          <a:stretch/>
        </p:blipFill>
        <p:spPr>
          <a:xfrm>
            <a:off x="7493076" y="3316404"/>
            <a:ext cx="3809351" cy="2402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762" t="22076" r="37761" b="30737"/>
          <a:stretch/>
        </p:blipFill>
        <p:spPr>
          <a:xfrm>
            <a:off x="5227092" y="2732645"/>
            <a:ext cx="1678650" cy="35695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46675" y="3403600"/>
            <a:ext cx="107950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with ‘O’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43" t="22082" r="37429" b="30657"/>
          <a:stretch/>
        </p:blipFill>
        <p:spPr>
          <a:xfrm>
            <a:off x="1154954" y="2338251"/>
            <a:ext cx="9470572" cy="4381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29" t="21891" r="37429" b="30467"/>
          <a:stretch/>
        </p:blipFill>
        <p:spPr>
          <a:xfrm>
            <a:off x="1154954" y="2338251"/>
            <a:ext cx="9470572" cy="44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Superimpose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57" t="39614" r="49643" b="37899"/>
          <a:stretch/>
        </p:blipFill>
        <p:spPr>
          <a:xfrm>
            <a:off x="1635568" y="2834640"/>
            <a:ext cx="7800184" cy="298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57" t="25702" r="75143" b="23796"/>
          <a:stretch/>
        </p:blipFill>
        <p:spPr>
          <a:xfrm>
            <a:off x="927463" y="2325189"/>
            <a:ext cx="3265714" cy="4415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393" t="25893" r="56714" b="23797"/>
          <a:stretch/>
        </p:blipFill>
        <p:spPr>
          <a:xfrm>
            <a:off x="927463" y="2325189"/>
            <a:ext cx="6074228" cy="4417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93" t="25702" r="56607" b="23796"/>
          <a:stretch/>
        </p:blipFill>
        <p:spPr>
          <a:xfrm>
            <a:off x="927463" y="2322947"/>
            <a:ext cx="6074228" cy="4422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500" t="25893" r="56714" b="24178"/>
          <a:stretch/>
        </p:blipFill>
        <p:spPr>
          <a:xfrm>
            <a:off x="927463" y="2322880"/>
            <a:ext cx="6165668" cy="446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4285" t="26084" r="56821" b="24178"/>
          <a:stretch/>
        </p:blipFill>
        <p:spPr>
          <a:xfrm>
            <a:off x="914400" y="2335942"/>
            <a:ext cx="6165668" cy="4433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4179" t="25702" r="36678" b="23796"/>
          <a:stretch/>
        </p:blipFill>
        <p:spPr>
          <a:xfrm>
            <a:off x="927462" y="2335942"/>
            <a:ext cx="9313817" cy="4471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4285" t="24368" r="36572" b="24178"/>
          <a:stretch/>
        </p:blipFill>
        <p:spPr>
          <a:xfrm>
            <a:off x="927461" y="2231438"/>
            <a:ext cx="9313818" cy="45556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4285" t="24368" r="36893" b="23987"/>
          <a:stretch/>
        </p:blipFill>
        <p:spPr>
          <a:xfrm>
            <a:off x="914400" y="2231438"/>
            <a:ext cx="9326879" cy="4603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4286" t="24369" r="36571" b="23796"/>
          <a:stretch/>
        </p:blipFill>
        <p:spPr>
          <a:xfrm>
            <a:off x="953586" y="2219493"/>
            <a:ext cx="9326880" cy="45958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l="4393" t="24368" r="36678" b="24178"/>
          <a:stretch/>
        </p:blipFill>
        <p:spPr>
          <a:xfrm>
            <a:off x="953586" y="2256640"/>
            <a:ext cx="9300754" cy="45658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/>
          <a:srcRect l="4286" t="24559" r="36786" b="24178"/>
          <a:stretch/>
        </p:blipFill>
        <p:spPr>
          <a:xfrm>
            <a:off x="953585" y="2257563"/>
            <a:ext cx="9287694" cy="4542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/>
          <a:srcRect l="4393" t="24560" r="36678" b="24368"/>
          <a:stretch/>
        </p:blipFill>
        <p:spPr>
          <a:xfrm>
            <a:off x="953583" y="2257564"/>
            <a:ext cx="9287696" cy="4525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/>
          <a:srcRect l="4285" t="24559" r="36893" b="24178"/>
          <a:stretch/>
        </p:blipFill>
        <p:spPr>
          <a:xfrm>
            <a:off x="927456" y="2255253"/>
            <a:ext cx="9287697" cy="45508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/>
          <a:srcRect l="4286" t="24559" r="36786" b="23987"/>
          <a:stretch/>
        </p:blipFill>
        <p:spPr>
          <a:xfrm>
            <a:off x="927455" y="2243307"/>
            <a:ext cx="9287698" cy="45594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6"/>
          <a:srcRect l="4286" t="26084" r="36678" b="24178"/>
          <a:stretch/>
        </p:blipFill>
        <p:spPr>
          <a:xfrm>
            <a:off x="953583" y="2255778"/>
            <a:ext cx="9467888" cy="44847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7"/>
          <a:srcRect l="4286" t="26084" r="36678" b="24369"/>
          <a:stretch/>
        </p:blipFill>
        <p:spPr>
          <a:xfrm>
            <a:off x="940522" y="2274418"/>
            <a:ext cx="9480949" cy="44737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/>
          <a:srcRect l="4286" t="26084" r="36679" b="23988"/>
          <a:stretch/>
        </p:blipFill>
        <p:spPr>
          <a:xfrm>
            <a:off x="914394" y="2261439"/>
            <a:ext cx="9507077" cy="45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41" t="36613" r="81831" b="35768"/>
          <a:stretch/>
        </p:blipFill>
        <p:spPr>
          <a:xfrm>
            <a:off x="1416674" y="3102132"/>
            <a:ext cx="1635617" cy="3163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732" t="37928" r="60282" b="35016"/>
          <a:stretch/>
        </p:blipFill>
        <p:spPr>
          <a:xfrm>
            <a:off x="4636394" y="2936382"/>
            <a:ext cx="2524259" cy="3495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274" t="37552" r="39684" b="35392"/>
          <a:stretch/>
        </p:blipFill>
        <p:spPr>
          <a:xfrm>
            <a:off x="8744756" y="2982688"/>
            <a:ext cx="2730323" cy="34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86" t="25703" r="64000" b="24368"/>
          <a:stretch/>
        </p:blipFill>
        <p:spPr>
          <a:xfrm>
            <a:off x="3386820" y="2285999"/>
            <a:ext cx="4297680" cy="44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Filters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79" t="20557" r="40856" b="23987"/>
          <a:stretch/>
        </p:blipFill>
        <p:spPr>
          <a:xfrm>
            <a:off x="1887302" y="2349839"/>
            <a:ext cx="7296715" cy="45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a new image – ‘X’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92" t="26655" r="46964" b="24750"/>
          <a:stretch/>
        </p:blipFill>
        <p:spPr>
          <a:xfrm>
            <a:off x="1753962" y="2474668"/>
            <a:ext cx="7563395" cy="438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93" t="26465" r="47071" b="24940"/>
          <a:stretch/>
        </p:blipFill>
        <p:spPr>
          <a:xfrm>
            <a:off x="1753961" y="2464683"/>
            <a:ext cx="7563395" cy="4393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893" t="26274" r="46857" b="24940"/>
          <a:stretch/>
        </p:blipFill>
        <p:spPr>
          <a:xfrm>
            <a:off x="1753961" y="2464683"/>
            <a:ext cx="7563395" cy="43905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32475" y="2474668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01414" y="3659712"/>
            <a:ext cx="797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-8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88759" y="4844757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30643" y="5920487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Image result for wi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619" y="2519877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20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a new image – ‘O’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71" t="26655" r="47144" b="25067"/>
          <a:stretch/>
        </p:blipFill>
        <p:spPr>
          <a:xfrm>
            <a:off x="1740175" y="2454078"/>
            <a:ext cx="7590970" cy="4403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17861" y="2474668"/>
            <a:ext cx="797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-8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7088" y="3565353"/>
            <a:ext cx="5677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17859" y="4656039"/>
            <a:ext cx="797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17858" y="5911739"/>
            <a:ext cx="797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2" descr="Image result for win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04" y="3610562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a new image – ‘/’</a:t>
            </a:r>
            <a:endParaRPr lang="en-US" dirty="0"/>
          </a:p>
        </p:txBody>
      </p:sp>
      <p:pic>
        <p:nvPicPr>
          <p:cNvPr id="9" name="Picture 2" descr="Image result for w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60" y="4659340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15" t="26444" r="43451" b="24432"/>
          <a:stretch/>
        </p:blipFill>
        <p:spPr>
          <a:xfrm>
            <a:off x="1370060" y="2331447"/>
            <a:ext cx="8331200" cy="4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a new image – ‘\’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52" t="26655" r="43692" b="24855"/>
          <a:stretch/>
        </p:blipFill>
        <p:spPr>
          <a:xfrm>
            <a:off x="1449888" y="2434163"/>
            <a:ext cx="8171543" cy="4423837"/>
          </a:xfrm>
          <a:prstGeom prst="rect">
            <a:avLst/>
          </a:prstGeom>
        </p:spPr>
      </p:pic>
      <p:pic>
        <p:nvPicPr>
          <p:cNvPr id="6" name="Picture 2" descr="Image result for win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346" y="5864026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68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 Up, what happens in a CNN?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48" t="31102" r="40833" b="18503"/>
          <a:stretch/>
        </p:blipFill>
        <p:spPr>
          <a:xfrm>
            <a:off x="1638574" y="2336800"/>
            <a:ext cx="7794172" cy="44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5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how does it happen?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81" t="44654" r="90000" b="43065"/>
          <a:stretch/>
        </p:blipFill>
        <p:spPr>
          <a:xfrm>
            <a:off x="607574" y="4264620"/>
            <a:ext cx="1094760" cy="992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19" t="20303" r="83333" b="23585"/>
          <a:stretch/>
        </p:blipFill>
        <p:spPr>
          <a:xfrm>
            <a:off x="661468" y="2211953"/>
            <a:ext cx="2081732" cy="46750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992853" y="2226467"/>
            <a:ext cx="2359984" cy="2337537"/>
            <a:chOff x="1992853" y="2182925"/>
            <a:chExt cx="2359984" cy="2337537"/>
          </a:xfrm>
        </p:grpSpPr>
        <p:sp>
          <p:nvSpPr>
            <p:cNvPr id="8" name="Rectangle 7"/>
            <p:cNvSpPr/>
            <p:nvPr/>
          </p:nvSpPr>
          <p:spPr>
            <a:xfrm>
              <a:off x="1992853" y="2182925"/>
              <a:ext cx="750347" cy="233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848244" y="3572926"/>
              <a:ext cx="370949" cy="7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219193" y="3395296"/>
              <a:ext cx="1133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Filters for</a:t>
              </a:r>
            </a:p>
            <a:p>
              <a:r>
                <a:rPr lang="en-US" dirty="0" smtClean="0"/>
                <a:t> ‘\’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92853" y="4549491"/>
            <a:ext cx="2276618" cy="2329745"/>
            <a:chOff x="1992853" y="2182925"/>
            <a:chExt cx="2276618" cy="2337537"/>
          </a:xfrm>
        </p:grpSpPr>
        <p:sp>
          <p:nvSpPr>
            <p:cNvPr id="16" name="Rectangle 15"/>
            <p:cNvSpPr/>
            <p:nvPr/>
          </p:nvSpPr>
          <p:spPr>
            <a:xfrm>
              <a:off x="1992853" y="2182925"/>
              <a:ext cx="750347" cy="233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797096" y="3351693"/>
              <a:ext cx="422097" cy="15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135827" y="3167026"/>
              <a:ext cx="1133644" cy="64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Filters for</a:t>
              </a:r>
            </a:p>
            <a:p>
              <a:r>
                <a:rPr lang="en-US" dirty="0" smtClean="0"/>
                <a:t> ‘/’</a:t>
              </a:r>
              <a:endParaRPr lang="en-US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2857" t="21178" r="73333" b="24088"/>
          <a:stretch/>
        </p:blipFill>
        <p:spPr>
          <a:xfrm>
            <a:off x="664844" y="2211953"/>
            <a:ext cx="3608003" cy="46242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2619" t="20727" r="55357" b="23797"/>
          <a:stretch/>
        </p:blipFill>
        <p:spPr>
          <a:xfrm>
            <a:off x="673956" y="2204161"/>
            <a:ext cx="6224959" cy="46202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2739" t="20727" r="37856" b="23585"/>
          <a:stretch/>
        </p:blipFill>
        <p:spPr>
          <a:xfrm>
            <a:off x="673956" y="2168946"/>
            <a:ext cx="8905473" cy="4693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47394"/>
            <a:ext cx="1992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Convolution Layer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094740" y="6499023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Pooling Layer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604531" y="6503608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Fully Connected Layer</a:t>
            </a:r>
            <a:endParaRPr lang="en-US" sz="1600" dirty="0"/>
          </a:p>
        </p:txBody>
      </p:sp>
      <p:pic>
        <p:nvPicPr>
          <p:cNvPr id="26" name="Picture 2" descr="Image result for winn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75" y="2453169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just for ‘X’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" t="20304" r="34524" b="24008"/>
          <a:stretch/>
        </p:blipFill>
        <p:spPr>
          <a:xfrm>
            <a:off x="985431" y="2325006"/>
            <a:ext cx="9100458" cy="4532994"/>
          </a:xfrm>
          <a:prstGeom prst="rect">
            <a:avLst/>
          </a:prstGeom>
        </p:spPr>
      </p:pic>
      <p:pic>
        <p:nvPicPr>
          <p:cNvPr id="5" name="Picture 2" descr="Image result for win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889" y="2598312"/>
            <a:ext cx="904696" cy="8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85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Descent, Again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15" t="30890" r="35000" b="18503"/>
          <a:stretch/>
        </p:blipFill>
        <p:spPr>
          <a:xfrm>
            <a:off x="275772" y="2293257"/>
            <a:ext cx="9855199" cy="4538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14" t="31102" r="35476" b="19139"/>
          <a:stretch/>
        </p:blipFill>
        <p:spPr>
          <a:xfrm>
            <a:off x="275772" y="2293257"/>
            <a:ext cx="9945696" cy="45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9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Keyboard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480" t="33795" r="51619" b="39337"/>
          <a:stretch/>
        </p:blipFill>
        <p:spPr>
          <a:xfrm>
            <a:off x="3090929" y="2730321"/>
            <a:ext cx="5847730" cy="276895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747752" y="3219718"/>
            <a:ext cx="1249251" cy="89508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7250806" y="3322749"/>
            <a:ext cx="1017431" cy="79205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86" t="33007" r="35833" b="36289"/>
          <a:stretch/>
        </p:blipFill>
        <p:spPr>
          <a:xfrm>
            <a:off x="580570" y="2656114"/>
            <a:ext cx="10914743" cy="32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2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visualize CNN</a:t>
            </a:r>
            <a:endParaRPr lang="en-US" dirty="0"/>
          </a:p>
        </p:txBody>
      </p:sp>
      <p:pic>
        <p:nvPicPr>
          <p:cNvPr id="6146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5047"/>
            <a:ext cx="12178508" cy="28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82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Recognizing Faces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05" t="28561" r="40476" b="22103"/>
          <a:stretch/>
        </p:blipFill>
        <p:spPr>
          <a:xfrm>
            <a:off x="1268460" y="2315556"/>
            <a:ext cx="8534399" cy="449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4400" dirty="0" smtClean="0">
              <a:solidFill>
                <a:srgbClr val="FF0000"/>
              </a:solidFill>
            </a:endParaRPr>
          </a:p>
          <a:p>
            <a:pPr algn="ctr"/>
            <a:endParaRPr lang="en-US" sz="4400" dirty="0">
              <a:solidFill>
                <a:srgbClr val="FF0000"/>
              </a:solidFill>
            </a:endParaRPr>
          </a:p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Thank you!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2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an Image Recognition </a:t>
            </a:r>
            <a:r>
              <a:rPr lang="en-US" dirty="0" err="1" smtClean="0"/>
              <a:t>Classifer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53" t="34547" r="83099" b="43846"/>
          <a:stretch/>
        </p:blipFill>
        <p:spPr>
          <a:xfrm>
            <a:off x="991673" y="3406237"/>
            <a:ext cx="1481071" cy="1481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92" t="35862" r="72218" b="44410"/>
          <a:stretch/>
        </p:blipFill>
        <p:spPr>
          <a:xfrm>
            <a:off x="2897746" y="3284111"/>
            <a:ext cx="1429555" cy="1725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781" t="30789" r="64613" b="59065"/>
          <a:stretch/>
        </p:blipFill>
        <p:spPr>
          <a:xfrm>
            <a:off x="4327301" y="2833352"/>
            <a:ext cx="927279" cy="69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592" t="35862" r="72218" b="44410"/>
          <a:stretch/>
        </p:blipFill>
        <p:spPr>
          <a:xfrm>
            <a:off x="9201589" y="3284111"/>
            <a:ext cx="1429555" cy="1725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2113" t="51080" r="55845" b="29380"/>
          <a:stretch/>
        </p:blipFill>
        <p:spPr>
          <a:xfrm>
            <a:off x="7250805" y="3477071"/>
            <a:ext cx="1468192" cy="1339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986" t="45280" r="37148" b="44223"/>
          <a:stretch/>
        </p:blipFill>
        <p:spPr>
          <a:xfrm>
            <a:off x="10631144" y="2871987"/>
            <a:ext cx="837127" cy="71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computer see? (Not images)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82580" y="3245476"/>
            <a:ext cx="1107583" cy="16227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627290" y="2556232"/>
            <a:ext cx="2756079" cy="2756079"/>
            <a:chOff x="2627290" y="2556232"/>
            <a:chExt cx="2756079" cy="2756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4753" t="34547" r="83099" b="43846"/>
            <a:stretch/>
          </p:blipFill>
          <p:spPr>
            <a:xfrm>
              <a:off x="2627290" y="2556232"/>
              <a:ext cx="2756079" cy="2756079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3102735" y="3203051"/>
              <a:ext cx="1648495" cy="1639405"/>
              <a:chOff x="3102735" y="3203051"/>
              <a:chExt cx="1648495" cy="163940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181082" y="3219718"/>
                <a:ext cx="425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247882" y="4257681"/>
                <a:ext cx="425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169535" y="3203051"/>
                <a:ext cx="581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102735" y="4257680"/>
                <a:ext cx="581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718996" y="2677113"/>
            <a:ext cx="2756079" cy="2514316"/>
            <a:chOff x="8718996" y="2677113"/>
            <a:chExt cx="2756079" cy="25143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32113" t="51080" r="55845" b="29380"/>
            <a:stretch/>
          </p:blipFill>
          <p:spPr>
            <a:xfrm>
              <a:off x="8718996" y="2677113"/>
              <a:ext cx="2756079" cy="2514316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9263128" y="3139255"/>
              <a:ext cx="1667814" cy="1670778"/>
              <a:chOff x="9263128" y="3139255"/>
              <a:chExt cx="1667814" cy="167077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9360794" y="4225258"/>
                <a:ext cx="425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427594" y="3203050"/>
                <a:ext cx="425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263128" y="3139255"/>
                <a:ext cx="581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349247" y="4197239"/>
                <a:ext cx="581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8" name="Straight Connector 17"/>
          <p:cNvCxnSpPr/>
          <p:nvPr/>
        </p:nvCxnSpPr>
        <p:spPr>
          <a:xfrm flipH="1">
            <a:off x="7469746" y="3245476"/>
            <a:ext cx="1170905" cy="16227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4005330" y="5191429"/>
            <a:ext cx="6091706" cy="1548597"/>
            <a:chOff x="4005330" y="5191429"/>
            <a:chExt cx="6091706" cy="1548597"/>
          </a:xfrm>
        </p:grpSpPr>
        <p:cxnSp>
          <p:nvCxnSpPr>
            <p:cNvPr id="26" name="Straight Arrow Connector 25"/>
            <p:cNvCxnSpPr>
              <a:stCxn id="12" idx="2"/>
            </p:cNvCxnSpPr>
            <p:nvPr/>
          </p:nvCxnSpPr>
          <p:spPr>
            <a:xfrm flipH="1">
              <a:off x="7001691" y="5191429"/>
              <a:ext cx="3095345" cy="10787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5" idx="2"/>
            </p:cNvCxnSpPr>
            <p:nvPr/>
          </p:nvCxnSpPr>
          <p:spPr>
            <a:xfrm>
              <a:off x="4005330" y="5312311"/>
              <a:ext cx="2865733" cy="9578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563109" y="637069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Filters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00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Really?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30" t="25528" r="42113" b="22616"/>
          <a:stretch/>
        </p:blipFill>
        <p:spPr>
          <a:xfrm>
            <a:off x="2627290" y="2756079"/>
            <a:ext cx="6761409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tell them apart!  …  Let’s Add!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170" t="24777" r="36091" b="22615"/>
          <a:stretch/>
        </p:blipFill>
        <p:spPr>
          <a:xfrm>
            <a:off x="2511015" y="2511380"/>
            <a:ext cx="7405352" cy="3606085"/>
          </a:xfrm>
          <a:prstGeom prst="rect">
            <a:avLst/>
          </a:prstGeom>
        </p:spPr>
      </p:pic>
      <p:pic>
        <p:nvPicPr>
          <p:cNvPr id="2050" name="Picture 2" descr="Image result for 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312" y="5500048"/>
            <a:ext cx="1042972" cy="104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3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Multiply!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27" t="25262" r="36530" b="22773"/>
          <a:stretch/>
        </p:blipFill>
        <p:spPr>
          <a:xfrm>
            <a:off x="2437393" y="2579427"/>
            <a:ext cx="7478974" cy="35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3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263</TotalTime>
  <Words>249</Words>
  <Application>Microsoft Office PowerPoint</Application>
  <PresentationFormat>Widescreen</PresentationFormat>
  <Paragraphs>75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Century Gothic</vt:lpstr>
      <vt:lpstr>Wingdings 3</vt:lpstr>
      <vt:lpstr>Ion Boardroom</vt:lpstr>
      <vt:lpstr>Convolutional Neural Networks</vt:lpstr>
      <vt:lpstr>How does a computer identify an image?</vt:lpstr>
      <vt:lpstr>A Simple World</vt:lpstr>
      <vt:lpstr>Using the Keyboard</vt:lpstr>
      <vt:lpstr>Let’s build an Image Recognition Classifer</vt:lpstr>
      <vt:lpstr>What does a computer see? (Not images)</vt:lpstr>
      <vt:lpstr>Really?</vt:lpstr>
      <vt:lpstr>How to tell them apart!  …  Let’s Add!</vt:lpstr>
      <vt:lpstr>Let’s Multiply!</vt:lpstr>
      <vt:lpstr>Best option</vt:lpstr>
      <vt:lpstr>Let’s see if it works</vt:lpstr>
      <vt:lpstr>Yay! Our first Image Recognition Classifier!</vt:lpstr>
      <vt:lpstr>Is our rule generalized? Robust?</vt:lpstr>
      <vt:lpstr>The problem!</vt:lpstr>
      <vt:lpstr>What can the computer do?</vt:lpstr>
      <vt:lpstr>In Reality, its not a Simple World</vt:lpstr>
      <vt:lpstr>Again, not a Simple World!</vt:lpstr>
      <vt:lpstr>Gradient Descent to the rescue!</vt:lpstr>
      <vt:lpstr>Slightly More Complex World</vt:lpstr>
      <vt:lpstr>Numeric Representation</vt:lpstr>
      <vt:lpstr>Higher Dimensions</vt:lpstr>
      <vt:lpstr>Previous Knowledge</vt:lpstr>
      <vt:lpstr>Similarly …</vt:lpstr>
      <vt:lpstr>The Layers</vt:lpstr>
      <vt:lpstr>And Action!</vt:lpstr>
      <vt:lpstr>Superimpose</vt:lpstr>
      <vt:lpstr>Recap with ‘O’</vt:lpstr>
      <vt:lpstr>Superimpose</vt:lpstr>
      <vt:lpstr>Fully Connected Layer?</vt:lpstr>
      <vt:lpstr>Transformation</vt:lpstr>
      <vt:lpstr>Creating Filters</vt:lpstr>
      <vt:lpstr>Classifying a new image – ‘X’</vt:lpstr>
      <vt:lpstr>Classifying a new image – ‘O’</vt:lpstr>
      <vt:lpstr>Classifying a new image – ‘/’</vt:lpstr>
      <vt:lpstr>Classifying a new image – ‘\’</vt:lpstr>
      <vt:lpstr>To Sum Up, what happens in a CNN?</vt:lpstr>
      <vt:lpstr>And how does it happen?</vt:lpstr>
      <vt:lpstr>So just for ‘X’</vt:lpstr>
      <vt:lpstr>Gradient Descent, Again</vt:lpstr>
      <vt:lpstr>Advanced World</vt:lpstr>
      <vt:lpstr>To visualize CNN</vt:lpstr>
      <vt:lpstr>Recognizing Faces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This Pc</dc:creator>
  <cp:lastModifiedBy>This Pc</cp:lastModifiedBy>
  <cp:revision>134</cp:revision>
  <dcterms:created xsi:type="dcterms:W3CDTF">2018-12-06T09:46:42Z</dcterms:created>
  <dcterms:modified xsi:type="dcterms:W3CDTF">2019-04-22T16:12:39Z</dcterms:modified>
</cp:coreProperties>
</file>